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4"/>
    <p:sldMasterId id="2147483813" r:id="rId5"/>
  </p:sldMasterIdLst>
  <p:notesMasterIdLst>
    <p:notesMasterId r:id="rId25"/>
  </p:notesMasterIdLst>
  <p:handoutMasterIdLst>
    <p:handoutMasterId r:id="rId26"/>
  </p:handoutMasterIdLst>
  <p:sldIdLst>
    <p:sldId id="362" r:id="rId6"/>
    <p:sldId id="363" r:id="rId7"/>
    <p:sldId id="344" r:id="rId8"/>
    <p:sldId id="345" r:id="rId9"/>
    <p:sldId id="346" r:id="rId10"/>
    <p:sldId id="262" r:id="rId11"/>
    <p:sldId id="350" r:id="rId12"/>
    <p:sldId id="364" r:id="rId13"/>
    <p:sldId id="358" r:id="rId14"/>
    <p:sldId id="348" r:id="rId15"/>
    <p:sldId id="365" r:id="rId16"/>
    <p:sldId id="260" r:id="rId17"/>
    <p:sldId id="351" r:id="rId18"/>
    <p:sldId id="353" r:id="rId19"/>
    <p:sldId id="354" r:id="rId20"/>
    <p:sldId id="355" r:id="rId21"/>
    <p:sldId id="356" r:id="rId22"/>
    <p:sldId id="361" r:id="rId23"/>
    <p:sldId id="357" r:id="rId24"/>
  </p:sldIdLst>
  <p:sldSz cx="12192000" cy="6858000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2050"/>
    <a:srgbClr val="01A7E1"/>
    <a:srgbClr val="00ADE2"/>
    <a:srgbClr val="9DC62C"/>
    <a:srgbClr val="C39A2D"/>
    <a:srgbClr val="C8E5EB"/>
    <a:srgbClr val="F6892D"/>
    <a:srgbClr val="87C426"/>
    <a:srgbClr val="D4E038"/>
    <a:srgbClr val="F0E8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4A5902-D7AE-44A6-8097-31BBBDD9B79D}" v="21" dt="2025-06-11T11:54:28.0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093C21F-4A9C-48E1-B065-55E1927A2F40}" type="datetimeFigureOut">
              <a:rPr lang="en-GB"/>
              <a:pPr>
                <a:defRPr/>
              </a:pPr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EF1414-690B-468F-8190-1A418D49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9361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1E4FA-32DB-4659-8199-CF62D2FEA545}" type="datetimeFigureOut">
              <a:rPr lang="en-GB" smtClean="0"/>
              <a:pPr/>
              <a:t>12/06/2025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0BC052-F6DA-4506-9228-DCFAEBBE058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50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CP_whit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27381" y="2093032"/>
            <a:ext cx="11329259" cy="112278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5400" b="1" baseline="0">
                <a:solidFill>
                  <a:srgbClr val="3A2050"/>
                </a:solidFill>
                <a:latin typeface="+mj-lt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Title of presentation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27381" y="3403848"/>
            <a:ext cx="11329259" cy="67322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3200" b="1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Name of presenter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27381" y="4153272"/>
            <a:ext cx="11329259" cy="1219944"/>
          </a:xfrm>
          <a:prstGeom prst="rect">
            <a:avLst/>
          </a:prstGeom>
        </p:spPr>
        <p:txBody>
          <a:bodyPr vert="horz"/>
          <a:lstStyle>
            <a:lvl1pPr algn="l">
              <a:buNone/>
              <a:defRPr sz="2000" b="0" baseline="0">
                <a:solidFill>
                  <a:srgbClr val="3A2050"/>
                </a:solidFill>
                <a:latin typeface="Arial"/>
                <a:cs typeface="Arial"/>
              </a:defRPr>
            </a:lvl1pPr>
            <a:lvl2pPr>
              <a:defRPr sz="24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400">
                <a:latin typeface="Arial"/>
                <a:cs typeface="Arial"/>
              </a:defRPr>
            </a:lvl4pPr>
            <a:lvl5pPr>
              <a:defRPr sz="240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Job title, directorate</a:t>
            </a:r>
          </a:p>
        </p:txBody>
      </p:sp>
    </p:spTree>
    <p:extLst>
      <p:ext uri="{BB962C8B-B14F-4D97-AF65-F5344CB8AC3E}">
        <p14:creationId xmlns:p14="http://schemas.microsoft.com/office/powerpoint/2010/main" val="968312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05A8-3FAD-483A-B165-87C0427E1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40AE88-CF68-4EAA-94B9-A9AE3B4CE3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725E5-1F4A-4F10-B2FB-C3090892B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F4F335-B954-4E41-AE09-4CDBFAB0B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9A82E-AA4A-4F4A-B50D-75DC1F1BC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F51F2-0350-4C3E-AA1B-27B38BE9A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9860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6891-878E-400E-BD14-C1946E1D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EA0F8B-2637-415A-B34C-BF05C4264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9620A5-01EA-4A8D-B703-4FB9AF5AA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52003-7D1D-4973-B8F4-22BE7D507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2520C-4488-4595-9B96-26E58E218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2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4671D1-F829-4B3C-8153-7E184EC10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5F0FAC-AC8B-473B-AA87-A3226E3C7D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9D0BBB-3096-40A6-AD5F-D1F98297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9CB45-8607-4990-8DBF-F796441A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E6E2AF-4F6D-4D32-859A-D5D607E1D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808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9FFA1-00A3-4673-8948-9CA08DA8B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F5046D-A6BE-42F7-95BB-77314B5B75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E4174-15F5-4DAC-B458-1DBC7802D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F962F6-A22D-4A08-8FBE-B9656849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76CF8-CB64-488C-89FE-0FFA6208E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212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AA481-7C04-4ED6-92CD-D6FFBE86A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D24F7-DEB1-4F9B-BCF5-9D893CE8C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B6D7F-9E4B-44FF-B1DD-900D1290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BDEFF-C242-4235-95F9-5FB784AFF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140E7-1E6B-4917-BA04-E11A8988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5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E2827-443D-4FE4-8E9B-BEAA91A6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57D06-3328-42CB-8801-0D3CDA039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9E1F3-95E5-4D99-B336-D2FACBBF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5EDB6B-729E-4108-8AB7-FE870B911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7B1CB-1E8B-464D-B975-A53EF6F3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55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AB783-5C8C-4ED1-82FF-2231FECC6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0A8AC5-CCE5-45B9-BC21-FCDDA49698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4EB81-E089-4AAD-9920-0E625F9D4F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B357AF-D5F0-4F81-B187-8A61E5CE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37D1EC-1156-437A-B59A-C9AB80F0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6E70-7A6E-4190-97E3-391EDA86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317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8E10F-DD7F-4AC2-A211-5921302E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89037E-3780-400A-A50C-53C84A3E9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40508-588A-4088-AEEA-6E54F71281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8D8D2-38DA-49A0-B1D8-D9DD4C352F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EBCCCD-9872-441E-8224-2CA532280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F41DA-568D-465B-A26A-A4510DD0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C8640C-FB80-4648-88D0-8A4831636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EDFF0-9173-49DC-AEF5-B0932CEF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880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2D521-4719-4A04-8ACF-469FF7F25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A59731-E755-48F3-B08C-DB0EEBBA1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67AF59-CF2E-4A59-B4AB-12181D905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648C22-62C6-4F5B-ADA4-1FC933EB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83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04099F-F5C4-4EFA-8FCD-E23B2245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1A553E-32DB-488E-B789-9D03ACE7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0B09E-AD2A-439B-881B-BA92F34DD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158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2FA12-E2A1-4D99-999A-DA0DF4645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88B067-1091-4435-BFE2-838A0E06AC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0F24E-56B5-4FE4-A766-A87D9AE8C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9738BA-A8F5-4C27-9155-97A2F6E82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1AA037-891A-4A4D-A4E6-AA3344E56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A88F5-2304-434F-B72F-6A2B36298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139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61A45E3-E579-4870-A23E-1C3197B70A26}"/>
              </a:ext>
            </a:extLst>
          </p:cNvPr>
          <p:cNvSpPr txBox="1"/>
          <p:nvPr userDrawn="1"/>
        </p:nvSpPr>
        <p:spPr>
          <a:xfrm>
            <a:off x="504453" y="5496972"/>
            <a:ext cx="8831907" cy="398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GB" sz="1600" b="1">
                <a:solidFill>
                  <a:schemeClr val="bg1"/>
                </a:solidFill>
              </a:rPr>
              <a:t>BCP Mission statement here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D199F-2447-457B-A377-F12B6F3ED60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464" y="4725144"/>
            <a:ext cx="1482829" cy="1708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7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4667D-6D1F-4337-9BCF-9B12A7715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92238-B4F8-4C49-9D5E-98F1E0EA8B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7645A-A0E6-4D42-9027-C55F2A232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629B-7A7A-45F4-B4C9-29B3BDA83532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4CDD6-0717-4092-9B82-C8393D3F92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0CCCF-EF85-4B48-B91D-D0BF5A530B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19A93-515D-4242-BE3B-BCFBDE9D04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676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school.admissions@bcpcouncil.gov.uk" TargetMode="External"/><Relationship Id="rId2" Type="http://schemas.openxmlformats.org/officeDocument/2006/relationships/hyperlink" Target="mailto:cis@bcpcouncil.gov.uk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bcpcouncil.gov.uk/schools-and-learning/school-admissions/parents-guide-to-school-admissions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C2916-217B-40BE-8E8F-CB459E2EE7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449" y="868362"/>
            <a:ext cx="6862176" cy="2387600"/>
          </a:xfrm>
        </p:spPr>
        <p:txBody>
          <a:bodyPr>
            <a:normAutofit/>
          </a:bodyPr>
          <a:lstStyle/>
          <a:p>
            <a:pPr algn="l"/>
            <a:r>
              <a:rPr lang="en-GB" sz="4800" dirty="0">
                <a:solidFill>
                  <a:schemeClr val="bg1"/>
                </a:solidFill>
              </a:rPr>
              <a:t>Moving up to Secondary School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5FAFB-E495-4C16-B9D5-E6ECC22B8C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6272" y="3602039"/>
            <a:ext cx="5695010" cy="1655762"/>
          </a:xfrm>
        </p:spPr>
        <p:txBody>
          <a:bodyPr/>
          <a:lstStyle/>
          <a:p>
            <a:pPr algn="l"/>
            <a:r>
              <a:rPr lang="en-GB" dirty="0">
                <a:solidFill>
                  <a:schemeClr val="bg1"/>
                </a:solidFill>
              </a:rPr>
              <a:t>School Admissions and Transport Team</a:t>
            </a:r>
          </a:p>
          <a:p>
            <a:pPr algn="l"/>
            <a:r>
              <a:rPr lang="en-GB" dirty="0">
                <a:solidFill>
                  <a:schemeClr val="bg1"/>
                </a:solidFill>
              </a:rPr>
              <a:t>June 2025</a:t>
            </a:r>
          </a:p>
        </p:txBody>
      </p:sp>
      <p:pic>
        <p:nvPicPr>
          <p:cNvPr id="5" name="Picture 4" descr="High school student assembling robot">
            <a:extLst>
              <a:ext uri="{FF2B5EF4-FFF2-40B4-BE49-F238E27FC236}">
                <a16:creationId xmlns:a16="http://schemas.microsoft.com/office/drawing/2014/main" id="{83546D5D-B273-154A-AFEC-511BE75BBD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61" y="2670694"/>
            <a:ext cx="5278967" cy="3518452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548923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Before submitting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209"/>
            <a:ext cx="10515600" cy="45958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Take your time – places are not offered on a first come first served basis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Think carefully about the order you list your preferred schools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Always list your most preferred school first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If we can offer your first preference, we will do so and discard lower preferences – they will no longer be available as an option for you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100" dirty="0"/>
              <a:t>If more than one of the schools you listed can offer you a place, we’ll give you the one you ranked highest on your application.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Consider any test results – you will receive these before the closing date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000" dirty="0"/>
              <a:t>Consider how your child will get to school (and the potential costs involved)</a:t>
            </a:r>
          </a:p>
        </p:txBody>
      </p:sp>
    </p:spTree>
    <p:extLst>
      <p:ext uri="{BB962C8B-B14F-4D97-AF65-F5344CB8AC3E}">
        <p14:creationId xmlns:p14="http://schemas.microsoft.com/office/powerpoint/2010/main" val="334419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7AE6C4-95CE-670D-ED5A-126E45CBA6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9B5C1-704C-E2AA-3647-3963D5C5B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Before submitting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C6C20-DF7C-DDE9-059A-41AFC0BBCC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390" y="2787040"/>
            <a:ext cx="5229616" cy="32709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3400" b="1" dirty="0"/>
              <a:t>Example</a:t>
            </a:r>
          </a:p>
          <a:p>
            <a:r>
              <a:rPr lang="en-GB" sz="3400" dirty="0"/>
              <a:t>Sarah really wanted Daniel to go to a very popular school two miles away from home. She was so confident he’d get in that she only listed the one school on her application form.</a:t>
            </a:r>
          </a:p>
          <a:p>
            <a:r>
              <a:rPr lang="en-GB" sz="3400" dirty="0"/>
              <a:t>Unfortunately, the school had more applicants than places, and Daniel didn’t meet the top criteria (like having a sibling at the school or living very close). As a result, he wasn’t offered a place.</a:t>
            </a:r>
          </a:p>
          <a:p>
            <a:r>
              <a:rPr lang="en-GB" sz="3400" dirty="0"/>
              <a:t>Because Sarah didn’t list any other schools, the council had to find a place at a school with spaces left after all other applications were processed. This ended up being a school much farther away and not one Sarah would have chosen.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endParaRPr lang="en-GB" sz="19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E5E8E2-B0AE-6F56-9B64-84168F42D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3996" y="2787040"/>
            <a:ext cx="5342349" cy="327092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sz="3400" b="1" dirty="0"/>
              <a:t>What </a:t>
            </a:r>
            <a:r>
              <a:rPr lang="en-GB" sz="3400" b="1"/>
              <a:t>Sarah could have done differently</a:t>
            </a:r>
            <a:endParaRPr lang="en-GB" sz="3400" dirty="0"/>
          </a:p>
          <a:p>
            <a:pPr marL="0" indent="0">
              <a:buNone/>
            </a:pPr>
            <a:r>
              <a:rPr lang="en-GB" sz="3400" dirty="0"/>
              <a:t>If Sarah had listed </a:t>
            </a:r>
            <a:r>
              <a:rPr lang="en-GB" sz="3400" b="1" dirty="0"/>
              <a:t>four schools</a:t>
            </a:r>
            <a:r>
              <a:rPr lang="en-GB" sz="3400" dirty="0"/>
              <a:t>, including:</a:t>
            </a:r>
          </a:p>
          <a:p>
            <a:pPr lvl="0"/>
            <a:r>
              <a:rPr lang="en-GB" sz="3400" dirty="0"/>
              <a:t>Her favourite school as first preference</a:t>
            </a:r>
          </a:p>
          <a:p>
            <a:pPr lvl="0"/>
            <a:r>
              <a:rPr lang="en-GB" sz="3400" dirty="0"/>
              <a:t>Two other schools she’d be happy with </a:t>
            </a:r>
          </a:p>
          <a:p>
            <a:pPr lvl="0"/>
            <a:r>
              <a:rPr lang="en-GB" sz="3400" dirty="0"/>
              <a:t>And a nearby school where Daniel had a good chance of getting in</a:t>
            </a:r>
          </a:p>
          <a:p>
            <a:pPr marL="0" indent="0">
              <a:buNone/>
            </a:pPr>
            <a:r>
              <a:rPr lang="en-GB" sz="3400" dirty="0"/>
              <a:t>Then, even if her favourite school didn’t offer a place, Daniel might have been offered a place at one of the other schools she preferred instead of being placed wherever there was space.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B49E9BF-63A3-11ED-F26D-068BCAF4DDD5}"/>
              </a:ext>
            </a:extLst>
          </p:cNvPr>
          <p:cNvSpPr txBox="1">
            <a:spLocks/>
          </p:cNvSpPr>
          <p:nvPr/>
        </p:nvSpPr>
        <p:spPr>
          <a:xfrm>
            <a:off x="600206" y="1384126"/>
            <a:ext cx="10515600" cy="11517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It is important to be realistic when applying for schools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GB" sz="1800" dirty="0">
                <a:latin typeface="+mn-lt"/>
              </a:rPr>
              <a:t>Consider listing four different schools on your application. Include at least one school that’s close to home or where your child is likely to be offered a place. If you only list one school, or only very popular ones, there’s a higher chance that you will receive an alternative school place further away from home.</a:t>
            </a:r>
          </a:p>
        </p:txBody>
      </p:sp>
    </p:spTree>
    <p:extLst>
      <p:ext uri="{BB962C8B-B14F-4D97-AF65-F5344CB8AC3E}">
        <p14:creationId xmlns:p14="http://schemas.microsoft.com/office/powerpoint/2010/main" val="4201943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840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Submit the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60" y="4220138"/>
            <a:ext cx="11108735" cy="183998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2000" dirty="0"/>
              <a:t>The online system will allow applications to be submitted until 23:59 on 31 October 2025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000" dirty="0"/>
              <a:t>Completed paper forms must be received by BCP Council by 23:59 on 31 October 2025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000" dirty="0"/>
              <a:t>Paper forms can be posted or emailed to BCP Council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2000" dirty="0"/>
              <a:t>The address and email address are listed on the application form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CBC4671C-5106-4931-A9E0-CB0C5D1B7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5014" y="3341852"/>
            <a:ext cx="2550868" cy="878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361E5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Apply online</a:t>
            </a: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ABBFF-191C-405B-ACC5-59A5D9ACBF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3436" y="1015357"/>
            <a:ext cx="2599820" cy="2599820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438AA6B1-A0E6-43BE-B742-BEED680D2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2240" y="3341851"/>
            <a:ext cx="2550868" cy="8782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361E5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Paper application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E41423-0B48-4973-89D0-BCEA0BC56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4866" y="1015357"/>
            <a:ext cx="2599820" cy="2599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Changes to your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" y="1168842"/>
            <a:ext cx="11433976" cy="469126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2000" b="1" dirty="0"/>
              <a:t>If something changes, let us know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Tell us in writing (including email) if your information changes after submitting your application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These changes must be submitted by 31 October 2025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Any changes received after this date will be considered late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Check the school’s policy for a cut-off date for considering a change of address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Most (but not all) schools use 31 October 2025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If you move home, you must inform the school and BCP Council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1800" dirty="0"/>
              <a:t>If you make changes after 31 October 2025, you are at greater risk of not being offered the school you want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49764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How decisions are made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785" y="1415251"/>
            <a:ext cx="11187485" cy="4707253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cs typeface="Arial" panose="020B0604020202020204" pitchFamily="34" charset="0"/>
              </a:rPr>
              <a:t>Only put a school as first preference if it is the school that you want the most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cs typeface="Arial" panose="020B0604020202020204" pitchFamily="34" charset="0"/>
              </a:rPr>
              <a:t>Your application is sent to each school you have requested but they are not told which preference number you put them on your form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cs typeface="Arial" panose="020B0604020202020204" pitchFamily="34" charset="0"/>
              </a:rPr>
              <a:t>The school’s job is to order the applications in line with their admissions policy and send back a list ranked in order of their oversubscription criteria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cs typeface="Arial" panose="020B0604020202020204" pitchFamily="34" charset="0"/>
              </a:rPr>
              <a:t>Your preference order becomes important where more than one school could offer your child a place. I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 more than one school can offer, we will allocate a place at the one you listed highest on your form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GB" sz="2000" dirty="0">
                <a:cs typeface="Arial" panose="020B0604020202020204" pitchFamily="34" charset="0"/>
              </a:rPr>
              <a:t>If you cannot be offered any of your preferences, we will offer an alternative school place – this will be the closest school with places, but may not be very near your home </a:t>
            </a:r>
          </a:p>
        </p:txBody>
      </p:sp>
    </p:spTree>
    <p:extLst>
      <p:ext uri="{BB962C8B-B14F-4D97-AF65-F5344CB8AC3E}">
        <p14:creationId xmlns:p14="http://schemas.microsoft.com/office/powerpoint/2010/main" val="2801365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When you will hear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51"/>
            <a:ext cx="8266043" cy="418941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sz="19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The national notification date is 2 March 2026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Parents who applied online can login from 10am and view their offered school on this date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Parents who supplied an email address will be sent a link to their offer letter on 2 March 2026</a:t>
            </a:r>
            <a:endParaRPr lang="en-GB" sz="1900" dirty="0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For parents who did not supply an email address, an offer letter will be posted on 2 March 2026</a:t>
            </a:r>
            <a:endParaRPr lang="en-GB" sz="1900" dirty="0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Late applicants who apply between 1 November 2025 and 23 January 2026 will hear on 25 March 2026</a:t>
            </a:r>
            <a:endParaRPr lang="en-GB" sz="1900" dirty="0">
              <a:cs typeface="Arial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1900" dirty="0"/>
              <a:t>If you apply from 24 January 2026 onwards, you will hear from April 2026 onwards, depending on the date the application was submitted</a:t>
            </a:r>
            <a:endParaRPr lang="en-GB" sz="1900" dirty="0">
              <a:cs typeface="Arial"/>
            </a:endParaRPr>
          </a:p>
        </p:txBody>
      </p:sp>
      <p:pic>
        <p:nvPicPr>
          <p:cNvPr id="5" name="Picture 4" descr="Father and son using laptop">
            <a:extLst>
              <a:ext uri="{FF2B5EF4-FFF2-40B4-BE49-F238E27FC236}">
                <a16:creationId xmlns:a16="http://schemas.microsoft.com/office/drawing/2014/main" id="{835DA0BA-206D-5748-7D2A-FD50616E4E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55" y="3267986"/>
            <a:ext cx="2928782" cy="195204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78612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If you are unhappy with the offered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51"/>
            <a:ext cx="10515600" cy="418941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Accept the place offered </a:t>
            </a:r>
          </a:p>
          <a:p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Visit the school you have been offered if you haven’t already</a:t>
            </a:r>
          </a:p>
          <a:p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Check your outcome letter to find out how to: </a:t>
            </a:r>
          </a:p>
          <a:p>
            <a:pPr lvl="1"/>
            <a:r>
              <a:rPr lang="en-GB" sz="2000" dirty="0"/>
              <a:t>Be placed on your preferred school’s waiting list</a:t>
            </a:r>
          </a:p>
          <a:p>
            <a:pPr lvl="1"/>
            <a:r>
              <a:rPr lang="en-GB" sz="2000" dirty="0"/>
              <a:t>Appeal against the decision not to offer a place at your preferred school</a:t>
            </a:r>
          </a:p>
          <a:p>
            <a:pPr lvl="1"/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Accept the place even if you plan to appeal. Doing so:</a:t>
            </a:r>
          </a:p>
          <a:p>
            <a:pPr lvl="1"/>
            <a:r>
              <a:rPr lang="en-GB" sz="2000" dirty="0"/>
              <a:t>does not impact upon an appeal panel’s decision </a:t>
            </a:r>
          </a:p>
          <a:p>
            <a:pPr lvl="1"/>
            <a:r>
              <a:rPr lang="en-GB" sz="2000" dirty="0"/>
              <a:t>does not affect your position on another waiting list</a:t>
            </a:r>
          </a:p>
          <a:p>
            <a:pPr lvl="1"/>
            <a:r>
              <a:rPr lang="en-GB" sz="2000" dirty="0"/>
              <a:t>ensures you have a school place if the outcome of the appeal is not what you want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32472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Late 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51"/>
            <a:ext cx="10515600" cy="4189417"/>
          </a:xfrm>
        </p:spPr>
        <p:txBody>
          <a:bodyPr>
            <a:normAutofit lnSpcReduction="10000"/>
          </a:bodyPr>
          <a:lstStyle/>
          <a:p>
            <a:endParaRPr lang="en-GB" sz="18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Applications received after the closing date of 31 October 2025 are classed as late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Late applications are considered after all on-time applicants have been offered a place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It is very likely that parents may not be offered a place at the school they want if they apply late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Regularly oversubscribed schools may be full before late applications are considered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000" dirty="0">
              <a:highlight>
                <a:srgbClr val="00FF00"/>
              </a:highlight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sz="2000" dirty="0"/>
              <a:t>If you apply late, it is very likely that most schools will be full and not able to offer you a place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207953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840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Home to school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3060" y="3828517"/>
            <a:ext cx="11108735" cy="2231609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GB" sz="1800" dirty="0"/>
              <a:t>Most children and young people living in the BCP Council area are not eligible for home to school transport assistance because they have access to a suitable school within a reasonable distance from their home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/>
              <a:t>If you apply for and are offered a place at a school which is not your local school, you will not normally qualify for free transport and will have to take on the costs yourself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GB" sz="1800" dirty="0"/>
              <a:t>Transport assistance is not usually provided to attend a grammar or faith school because there is normally a suitable school nearer home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EABBFF-191C-405B-ACC5-59A5D9ACB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146" y="983325"/>
            <a:ext cx="2593731" cy="25998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E41423-0B48-4973-89D0-BCEA0BC56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0959" y="984058"/>
            <a:ext cx="2599820" cy="25983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87A4C7-A7D1-4958-8098-7E3FA4D5CB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97982" y="1294353"/>
            <a:ext cx="2223137" cy="22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604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Contact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51"/>
            <a:ext cx="8623852" cy="4189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1" dirty="0"/>
              <a:t>For information about schools in the BCP Council area </a:t>
            </a:r>
            <a:r>
              <a:rPr lang="en-US" sz="2000" b="1" dirty="0"/>
              <a:t>you can contact our teams: </a:t>
            </a:r>
          </a:p>
          <a:p>
            <a:pPr marL="400050" lvl="1" indent="0">
              <a:buNone/>
            </a:pPr>
            <a:endParaRPr lang="en-US" sz="1600" dirty="0"/>
          </a:p>
          <a:p>
            <a:pPr marL="400050" lvl="1" indent="0">
              <a:buNone/>
            </a:pPr>
            <a:r>
              <a:rPr lang="en-US" sz="2000" dirty="0"/>
              <a:t>The Children’s Information Service (CIS) </a:t>
            </a:r>
          </a:p>
          <a:p>
            <a:pPr marL="400050" lvl="1" indent="0">
              <a:buNone/>
            </a:pPr>
            <a:r>
              <a:rPr lang="en-US" sz="2000" dirty="0"/>
              <a:t>01202 123222  or </a:t>
            </a:r>
            <a:r>
              <a:rPr lang="en-US" sz="2000" u="sng" dirty="0">
                <a:hlinkClick r:id="rId2" tooltip="mailto:cis@bcpcouncil.gov.uk"/>
              </a:rPr>
              <a:t>cis@bcpcouncil.gov.uk</a:t>
            </a:r>
            <a:r>
              <a:rPr lang="en-US" sz="2000" dirty="0"/>
              <a:t> </a:t>
            </a:r>
          </a:p>
          <a:p>
            <a:pPr marL="400050" lvl="1" indent="0">
              <a:buNone/>
            </a:pPr>
            <a:endParaRPr lang="en-US" sz="2000" dirty="0"/>
          </a:p>
          <a:p>
            <a:pPr marL="400050" lvl="1" indent="0">
              <a:buNone/>
            </a:pPr>
            <a:r>
              <a:rPr lang="en-US" sz="2000" dirty="0"/>
              <a:t>The School Admissions and Transport Team </a:t>
            </a:r>
          </a:p>
          <a:p>
            <a:pPr marL="400050" lvl="1" indent="0">
              <a:buNone/>
            </a:pPr>
            <a:r>
              <a:rPr lang="en-US" sz="2000" dirty="0"/>
              <a:t>01202 127963 or </a:t>
            </a:r>
            <a:r>
              <a:rPr lang="en-US" sz="2000" u="sng" dirty="0">
                <a:hlinkClick r:id="rId3" tooltip="mailto:school.admissions@bcpcouncil.gov.uk"/>
              </a:rPr>
              <a:t>school.admissions@bcpcouncil.gov.uk</a:t>
            </a:r>
            <a:endParaRPr lang="en-US" sz="2000" u="sng" dirty="0"/>
          </a:p>
          <a:p>
            <a:pPr marL="400050" lvl="1" indent="0">
              <a:buNone/>
            </a:pPr>
            <a:endParaRPr lang="en-US" sz="2000" u="sng" dirty="0"/>
          </a:p>
          <a:p>
            <a:pPr marL="0" indent="-57150">
              <a:buNone/>
            </a:pPr>
            <a:r>
              <a:rPr lang="en-US" sz="2000" dirty="0"/>
              <a:t>It is important you ask any questions in time to make an on-time application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2000" b="1" dirty="0"/>
              <a:t>The deadline for on-time applications is 31 October 2025</a:t>
            </a:r>
          </a:p>
        </p:txBody>
      </p:sp>
      <p:pic>
        <p:nvPicPr>
          <p:cNvPr id="5" name="Picture 4" descr="Classroom of students raising their hands in front of a teacher">
            <a:extLst>
              <a:ext uri="{FF2B5EF4-FFF2-40B4-BE49-F238E27FC236}">
                <a16:creationId xmlns:a16="http://schemas.microsoft.com/office/drawing/2014/main" id="{6E0F4EBB-69A2-1BE0-C918-3E6B2678DB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821" y="3741757"/>
            <a:ext cx="2984390" cy="20328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0011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69C64-8C76-68CD-A37F-4A0890C9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26298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How to apply</a:t>
            </a:r>
            <a:endParaRPr lang="en-GB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93BC2-0A1D-5A8F-ED5F-BADC7DBA03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22909"/>
            <a:ext cx="10512424" cy="626299"/>
          </a:xfrm>
        </p:spPr>
        <p:txBody>
          <a:bodyPr>
            <a:normAutofit/>
          </a:bodyPr>
          <a:lstStyle/>
          <a:p>
            <a:r>
              <a:rPr lang="en-GB" sz="2200" b="1" dirty="0">
                <a:latin typeface="Arial" panose="020B0604020202020204" pitchFamily="34" charset="0"/>
                <a:cs typeface="Arial" panose="020B0604020202020204" pitchFamily="34" charset="0"/>
              </a:rPr>
              <a:t>If you do not submit an application, you will not be offered a school place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C8E9EC-710F-E62D-3609-039D21251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3398" y="1952691"/>
            <a:ext cx="9381450" cy="440365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Application information will be sent to your child’s current school in September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can apply online from 1 September 2025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must apply to the Local Authority where you live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can apply for any school, regardless of where it is located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C2D0543-0AE4-932B-364D-5C6C7AA52A3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467822" y="4392409"/>
            <a:ext cx="1600096" cy="1595032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74704A-31B2-3435-0723-C824EA4A7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02EAF-2041-4139-8869-2DEAA785D0D4}" type="datetime1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31F0C7-4CD8-61B8-FAA8-D0AAA00C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4230-80E0-C950-A36A-39BF6013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19A93-515D-4242-BE3B-BCFBDE9D047E}" type="slidenum">
              <a:rPr lang="en-GB" smtClean="0"/>
              <a:t>2</a:t>
            </a:fld>
            <a:endParaRPr lang="en-GB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E74D17C-E242-1227-0764-CF8ECF13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428" y="4354352"/>
            <a:ext cx="1732992" cy="173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:a16="http://schemas.microsoft.com/office/drawing/2014/main" id="{6453D2C5-5173-ADCA-DE8D-54990A984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513" y="4354352"/>
            <a:ext cx="1595032" cy="159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86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51"/>
            <a:ext cx="10515600" cy="4189417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We strongly suggest you apply for four different schools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List them in the order you want them - your favourite should be listed first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Answer all the questions asked on the form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Make sure you name any sibling(s) on the application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Provide any evidence of religious faith (if relevant)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100" dirty="0">
                <a:latin typeface="Arial" panose="020B0604020202020204" pitchFamily="34" charset="0"/>
                <a:cs typeface="Arial" panose="020B0604020202020204" pitchFamily="34" charset="0"/>
              </a:rPr>
              <a:t>Check school policies and submit completed Supplementary Information Forms directly to schools by 31 October 2025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978599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51"/>
            <a:ext cx="10515600" cy="41894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Make sure you provide your child’s main address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If you move house, you must inform the school and your local authority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Using a fraudulent address will result in any offered place being withdrawn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You have a right to express a preference for the school you prefer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Preference is not the same as choice 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You must apply on time, by the deadline of 31 October 2025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72A74B5-1D1D-77DF-8E7F-FF2521BE9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69323"/>
            <a:ext cx="1001864" cy="100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05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Information about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5251"/>
            <a:ext cx="7478864" cy="4189417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Look at Ofsted Reports and School Prospectuses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Look at statistics from previous years’ allocations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Read the admission policies for schools you want to apply to</a:t>
            </a:r>
          </a:p>
          <a:p>
            <a:pPr>
              <a:buFont typeface="Wingdings" panose="05000000000000000000" pitchFamily="2" charset="2"/>
              <a:buChar char="ü"/>
            </a:pPr>
            <a:endParaRPr lang="en-GB" sz="22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2200" dirty="0"/>
              <a:t>Read our Parent’s guide at </a:t>
            </a:r>
            <a:r>
              <a:rPr lang="en-GB" sz="2200" dirty="0">
                <a:hlinkClick r:id="rId2"/>
              </a:rPr>
              <a:t>bcpcouncil.gov.uk</a:t>
            </a:r>
            <a:r>
              <a:rPr lang="en-GB" sz="2200" dirty="0"/>
              <a:t>  from 1 September 2025</a:t>
            </a:r>
          </a:p>
          <a:p>
            <a:pPr marL="0" indent="0">
              <a:lnSpc>
                <a:spcPct val="150000"/>
              </a:lnSpc>
              <a:buNone/>
            </a:pPr>
            <a:endParaRPr lang="en-GB" sz="1800" dirty="0"/>
          </a:p>
        </p:txBody>
      </p:sp>
      <p:pic>
        <p:nvPicPr>
          <p:cNvPr id="7" name="Picture 6" descr="Person writing math on a chalk board">
            <a:extLst>
              <a:ext uri="{FF2B5EF4-FFF2-40B4-BE49-F238E27FC236}">
                <a16:creationId xmlns:a16="http://schemas.microsoft.com/office/drawing/2014/main" id="{AB97D5E7-BB6B-E707-2347-75184469CD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412" y="3394205"/>
            <a:ext cx="3311652" cy="2210463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8193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840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Academic testing – Grammar schools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1628800"/>
            <a:ext cx="6480719" cy="4104455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You can register your child for testing now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Registration closes on Friday 5 September 2025 at midday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Download registration form from the schools’ websites, 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Request a form from the schools’ directly or register online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Grammar school tests take place on Saturday 20 September 2025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Tests in Maths, English and Verbal Reasoning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Test results posted by the schools in mid-October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Sitting a school’s test is not the same as making an application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/>
              <a:t>You must also apply to your local authority by 31 October 2025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D695AB59-6DBD-4E26-B972-9E46B0D9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144" y="3413578"/>
            <a:ext cx="2550868" cy="731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361E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5100EDBD-2503-4C60-A0D3-B902953F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379" y="2648930"/>
            <a:ext cx="2757479" cy="731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361E5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Bournemouth School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srgbClr val="361E5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Bournemouth School for Girls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361E5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Parkstone </a:t>
            </a:r>
            <a:r>
              <a:rPr lang="en-GB" sz="1400" b="1">
                <a:solidFill>
                  <a:srgbClr val="361E54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Grammar School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361E54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Poole Grammar School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16" descr="Schoolhouse with solid fill">
            <a:extLst>
              <a:ext uri="{FF2B5EF4-FFF2-40B4-BE49-F238E27FC236}">
                <a16:creationId xmlns:a16="http://schemas.microsoft.com/office/drawing/2014/main" id="{9DE08193-D27A-4219-86DC-44FD8743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598" y="2406020"/>
            <a:ext cx="1705402" cy="17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84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840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Academic testing – Poole High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1628800"/>
            <a:ext cx="6480719" cy="4104455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You must register your child for testing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Registration closes on Sunday 14 September 2025 at 23:59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Download registration form from the school’s website, 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Request a form from the school directly or register online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The test is on Saturday 27 September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The test will include English, Maths and a Reasoning test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Test results posted by the schools in mid-October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Sitting a school’s test is not the same as making an application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/>
              <a:t>You must also apply to your local authority by 31 October 2025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D695AB59-6DBD-4E26-B972-9E46B0D9B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144" y="3413578"/>
            <a:ext cx="2550868" cy="731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361E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5100EDBD-2503-4C60-A0D3-B902953F3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379" y="2648930"/>
            <a:ext cx="2757479" cy="731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400" b="1">
                <a:solidFill>
                  <a:srgbClr val="3A2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Expressly Academic Class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3A2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Poole High School</a:t>
            </a:r>
          </a:p>
        </p:txBody>
      </p:sp>
      <p:pic>
        <p:nvPicPr>
          <p:cNvPr id="17" name="Picture 16" descr="Schoolhouse with solid fill">
            <a:extLst>
              <a:ext uri="{FF2B5EF4-FFF2-40B4-BE49-F238E27FC236}">
                <a16:creationId xmlns:a16="http://schemas.microsoft.com/office/drawing/2014/main" id="{9DE08193-D27A-4219-86DC-44FD874364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598" y="2406020"/>
            <a:ext cx="1705402" cy="17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0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A37A7-9E43-7109-38F7-1E4C094066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2FB4A-478F-DF31-4CAA-8FA3093AF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93840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chemeClr val="tx2"/>
                </a:solidFill>
              </a:rPr>
              <a:t>Faith schools – religious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BFB7E-9100-8689-D0EF-333269895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1904" y="1628800"/>
            <a:ext cx="6480719" cy="4104455"/>
          </a:xfrm>
        </p:spPr>
        <p:txBody>
          <a:bodyPr>
            <a:normAutofit/>
          </a:bodyPr>
          <a:lstStyle/>
          <a:p>
            <a:endParaRPr lang="en-GB" sz="16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If you are applying on faith grounds, check the school’s admissions policy about how to provide religious evidence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dirty="0"/>
              <a:t>You must submit religious evidence directly to the school by the 31 October 2025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600" b="1" dirty="0"/>
              <a:t>You must also apply to your local authority by 31 October 2025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BCE6E3A4-44ED-2B04-3101-D859D69E0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1144" y="3413578"/>
            <a:ext cx="2550868" cy="731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>
              <a:ln>
                <a:noFill/>
              </a:ln>
              <a:solidFill>
                <a:srgbClr val="361E5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A95125CD-886E-A31C-308A-0501C33369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379" y="2648930"/>
            <a:ext cx="2757479" cy="73124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3A2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St Edward’s RC/CE VA School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3A205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St Peter’s Catholic School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3A2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Bishop of Winchester Academy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3A205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7" name="Picture 16" descr="Schoolhouse with solid fill">
            <a:extLst>
              <a:ext uri="{FF2B5EF4-FFF2-40B4-BE49-F238E27FC236}">
                <a16:creationId xmlns:a16="http://schemas.microsoft.com/office/drawing/2014/main" id="{E32DBE26-9E65-4356-1289-77AB1B0C2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12598" y="2406020"/>
            <a:ext cx="1705402" cy="170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206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131F-0790-424E-9D11-EE97E0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8214"/>
            <a:ext cx="10515600" cy="289485"/>
          </a:xfrm>
        </p:spPr>
        <p:txBody>
          <a:bodyPr>
            <a:noAutofit/>
          </a:bodyPr>
          <a:lstStyle/>
          <a:p>
            <a:r>
              <a:rPr lang="en-GB" sz="3200" b="1">
                <a:solidFill>
                  <a:schemeClr val="tx2"/>
                </a:solidFill>
              </a:rPr>
              <a:t>Children with an EHCP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CC54B-EDE1-4CF6-A11A-DEA2D3B87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58660"/>
            <a:ext cx="10515600" cy="418941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GB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If your child has an EHCP, the process for changing school is different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will need to speak to your child’s SEND Case Officer to discuss your options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should visit schools you are interested in for your child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An offer of a school place will be coordinated by your SEND Case Officer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Your SEND Case Officer will update you on consultations for a school place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You will be advised when a school has been named on your child’s EHCP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GB" sz="2200" dirty="0">
                <a:latin typeface="Arial" panose="020B0604020202020204" pitchFamily="34" charset="0"/>
                <a:cs typeface="Arial" panose="020B0604020202020204" pitchFamily="34" charset="0"/>
              </a:rPr>
              <a:t>The timescales are different and a school may be named after National Offer Day </a:t>
            </a:r>
            <a:endParaRPr lang="en-GB" sz="22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48A770D-76EE-4E9F-CDFF-AA96C2FC6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294" y="4460680"/>
            <a:ext cx="1903011" cy="1903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51863"/>
      </p:ext>
    </p:extLst>
  </p:cSld>
  <p:clrMapOvr>
    <a:masterClrMapping/>
  </p:clrMapOvr>
</p:sld>
</file>

<file path=ppt/theme/theme1.xml><?xml version="1.0" encoding="utf-8"?>
<a:theme xmlns:a="http://schemas.openxmlformats.org/drawingml/2006/main" name="BCP_white_titl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92D050"/>
      </a:accent2>
      <a:accent3>
        <a:srgbClr val="00B050"/>
      </a:accent3>
      <a:accent4>
        <a:srgbClr val="FFC000"/>
      </a:accent4>
      <a:accent5>
        <a:srgbClr val="00B0F0"/>
      </a:accent5>
      <a:accent6>
        <a:srgbClr val="BFBFBF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P_PPT_TEMPLATE" id="{BF5A0936-EA82-4C3B-B4E9-BAEE6EA5B3E6}" vid="{C3A9215A-43CE-45A8-BAF5-E6DA0AC40BEB}"/>
    </a:ext>
  </a:extLst>
</a:theme>
</file>

<file path=ppt/theme/theme2.xml><?xml version="1.0" encoding="utf-8"?>
<a:theme xmlns:a="http://schemas.openxmlformats.org/drawingml/2006/main" name="BCP ppt template blue green">
  <a:themeElements>
    <a:clrScheme name="BCP Council Primary colour schemes">
      <a:dk1>
        <a:srgbClr val="000000"/>
      </a:dk1>
      <a:lt1>
        <a:sysClr val="window" lastClr="FFFFFF"/>
      </a:lt1>
      <a:dk2>
        <a:srgbClr val="0059A7"/>
      </a:dk2>
      <a:lt2>
        <a:srgbClr val="FFFFFF"/>
      </a:lt2>
      <a:accent1>
        <a:srgbClr val="361E54"/>
      </a:accent1>
      <a:accent2>
        <a:srgbClr val="00A7E1"/>
      </a:accent2>
      <a:accent3>
        <a:srgbClr val="ED7102"/>
      </a:accent3>
      <a:accent4>
        <a:srgbClr val="95C11F"/>
      </a:accent4>
      <a:accent5>
        <a:srgbClr val="D82F89"/>
      </a:accent5>
      <a:accent6>
        <a:srgbClr val="0059A7"/>
      </a:accent6>
      <a:hlink>
        <a:srgbClr val="361E54"/>
      </a:hlink>
      <a:folHlink>
        <a:srgbClr val="361E5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presentation template_2  -  Read-Only" id="{936056EA-8CCB-440F-A240-C9BFC109183B}" vid="{C036C4E5-0D5E-40EA-8E5A-AAE8EF950F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d19fe6d-1928-4774-85f3-bf2197741a52">
      <UserInfo>
        <DisplayName>Alexandra Sadler</DisplayName>
        <AccountId>187</AccountId>
        <AccountType/>
      </UserInfo>
      <UserInfo>
        <DisplayName>Chris Downer</DisplayName>
        <AccountId>25</AccountId>
        <AccountType/>
      </UserInfo>
      <UserInfo>
        <DisplayName>Angie Hill</DisplayName>
        <AccountId>6</AccountId>
        <AccountType/>
      </UserInfo>
      <UserInfo>
        <DisplayName>Carly Williams</DisplayName>
        <AccountId>20</AccountId>
        <AccountType/>
      </UserInfo>
    </SharedWithUsers>
    <lcf76f155ced4ddcb4097134ff3c332f xmlns="f590cb29-635a-4a4a-8ccd-ecb7c15a01de">
      <Terms xmlns="http://schemas.microsoft.com/office/infopath/2007/PartnerControls"/>
    </lcf76f155ced4ddcb4097134ff3c332f>
    <TaxCatchAll xmlns="6d19fe6d-1928-4774-85f3-bf2197741a52" xsi:nil="true"/>
    <Action xmlns="f590cb29-635a-4a4a-8ccd-ecb7c15a01de" xsi:nil="true"/>
    <Actionx xmlns="f590cb29-635a-4a4a-8ccd-ecb7c15a01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8300519FFED047841D9DE0212BCC4E" ma:contentTypeVersion="18" ma:contentTypeDescription="Create a new document." ma:contentTypeScope="" ma:versionID="009158d2cd77327b83e22b1c37e8b648">
  <xsd:schema xmlns:xsd="http://www.w3.org/2001/XMLSchema" xmlns:xs="http://www.w3.org/2001/XMLSchema" xmlns:p="http://schemas.microsoft.com/office/2006/metadata/properties" xmlns:ns2="f590cb29-635a-4a4a-8ccd-ecb7c15a01de" xmlns:ns3="6d19fe6d-1928-4774-85f3-bf2197741a52" targetNamespace="http://schemas.microsoft.com/office/2006/metadata/properties" ma:root="true" ma:fieldsID="c4aff7bb40bb95cf7d058229314e2f91" ns2:_="" ns3:_="">
    <xsd:import namespace="f590cb29-635a-4a4a-8ccd-ecb7c15a01de"/>
    <xsd:import namespace="6d19fe6d-1928-4774-85f3-bf2197741a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Action" minOccurs="0"/>
                <xsd:element ref="ns2:Actionx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90cb29-635a-4a4a-8ccd-ecb7c15a01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1826e102-17ac-411e-95af-e6d3aa9f63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ction" ma:index="24" nillable="true" ma:displayName="Action" ma:format="Dropdown" ma:internalName="Action">
      <xsd:simpleType>
        <xsd:restriction base="dms:Text">
          <xsd:maxLength value="255"/>
        </xsd:restriction>
      </xsd:simpleType>
    </xsd:element>
    <xsd:element name="Actionx" ma:index="25" nillable="true" ma:displayName="Actionx" ma:format="Dropdown" ma:internalName="Actionx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19fe6d-1928-4774-85f3-bf2197741a5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d74e638-58b6-4ffb-893f-a726f1909cda}" ma:internalName="TaxCatchAll" ma:showField="CatchAllData" ma:web="6d19fe6d-1928-4774-85f3-bf2197741a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D80D6B-54AD-4F58-8F52-05AAEA54BAAB}">
  <ds:schemaRefs>
    <ds:schemaRef ds:uri="173ac6bd-a601-42dd-ac53-a062a318c6f0"/>
    <ds:schemaRef ds:uri="6d19fe6d-1928-4774-85f3-bf2197741a52"/>
    <ds:schemaRef ds:uri="e22df625-03fb-4495-839e-528e1bd678b1"/>
    <ds:schemaRef ds:uri="f590cb29-635a-4a4a-8ccd-ecb7c15a01d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9679AD-C0C4-46CA-979A-E7FC86AF5EAC}">
  <ds:schemaRefs>
    <ds:schemaRef ds:uri="6d19fe6d-1928-4774-85f3-bf2197741a52"/>
    <ds:schemaRef ds:uri="f590cb29-635a-4a4a-8ccd-ecb7c15a01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3719773-AE96-4134-988A-D21D07DEEDD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c9463313-35e1-40e4-944a-dd798ec9e488}" enabled="0" method="" siteId="{c9463313-35e1-40e4-944a-dd798ec9e48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BCP_template</Template>
  <TotalTime>263</TotalTime>
  <Words>1799</Words>
  <Application>Microsoft Office PowerPoint</Application>
  <PresentationFormat>Widescreen</PresentationFormat>
  <Paragraphs>176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BCP_white_title</vt:lpstr>
      <vt:lpstr>BCP ppt template blue green</vt:lpstr>
      <vt:lpstr>Moving up to Secondary School</vt:lpstr>
      <vt:lpstr>How to apply</vt:lpstr>
      <vt:lpstr>Key points</vt:lpstr>
      <vt:lpstr>Key points</vt:lpstr>
      <vt:lpstr>Information about schools</vt:lpstr>
      <vt:lpstr>Academic testing – Grammar schools</vt:lpstr>
      <vt:lpstr>Academic testing – Poole High School</vt:lpstr>
      <vt:lpstr>Faith schools – religious evidence</vt:lpstr>
      <vt:lpstr>Children with an EHCP</vt:lpstr>
      <vt:lpstr>Before submitting the application</vt:lpstr>
      <vt:lpstr>Before submitting the application</vt:lpstr>
      <vt:lpstr>Submit the application</vt:lpstr>
      <vt:lpstr>Changes to your information</vt:lpstr>
      <vt:lpstr>How decisions are made </vt:lpstr>
      <vt:lpstr>When you will hear</vt:lpstr>
      <vt:lpstr>If you are unhappy with the offered school</vt:lpstr>
      <vt:lpstr>Late applications</vt:lpstr>
      <vt:lpstr>Home to school transport</vt:lpstr>
      <vt:lpstr>Contact details</vt:lpstr>
    </vt:vector>
  </TitlesOfParts>
  <Company>Land Registry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Smith</dc:creator>
  <cp:lastModifiedBy>Jennie Robichaud</cp:lastModifiedBy>
  <cp:revision>3</cp:revision>
  <cp:lastPrinted>2019-05-02T09:11:16Z</cp:lastPrinted>
  <dcterms:created xsi:type="dcterms:W3CDTF">2019-02-05T09:29:31Z</dcterms:created>
  <dcterms:modified xsi:type="dcterms:W3CDTF">2025-06-12T09:41:09Z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0x0101007A8300519FFED047841D9DE0212BCC4E</vt:lpwstr>
  </property>
  <property fmtid="{D5CDD505-2E9C-101B-9397-08002B2CF9AE}" pid="3" name="AuthorIds_UIVersion_1024">
    <vt:lpwstr>575</vt:lpwstr>
  </property>
  <property fmtid="{D5CDD505-2E9C-101B-9397-08002B2CF9AE}" pid="4" name="AuthorIds_UIVersion_1536">
    <vt:lpwstr>222</vt:lpwstr>
  </property>
  <property fmtid="{D5CDD505-2E9C-101B-9397-08002B2CF9AE}" pid="5" name="MediaServiceImageTags">
    <vt:lpwstr/>
  </property>
</Properties>
</file>